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79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11FAF-DBE6-441E-A551-33FC37071595}" v="1" dt="2025-12-05T14:30:51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660"/>
  </p:normalViewPr>
  <p:slideViewPr>
    <p:cSldViewPr snapToGrid="0">
      <p:cViewPr>
        <p:scale>
          <a:sx n="112" d="100"/>
          <a:sy n="112" d="100"/>
        </p:scale>
        <p:origin x="-1986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tto Lecuona" userId="b162bc7164e5eb40" providerId="LiveId" clId="{D02EF995-4D89-42CE-B172-96C622A9D241}"/>
    <pc:docChg chg="addSld modSld">
      <pc:chgData name="Otto Lecuona" userId="b162bc7164e5eb40" providerId="LiveId" clId="{D02EF995-4D89-42CE-B172-96C622A9D241}" dt="2025-12-05T14:30:51.603" v="1"/>
      <pc:docMkLst>
        <pc:docMk/>
      </pc:docMkLst>
      <pc:sldChg chg="addSp new">
        <pc:chgData name="Otto Lecuona" userId="b162bc7164e5eb40" providerId="LiveId" clId="{D02EF995-4D89-42CE-B172-96C622A9D241}" dt="2025-12-05T14:30:51.603" v="1"/>
        <pc:sldMkLst>
          <pc:docMk/>
          <pc:sldMk cId="2140935874" sldId="279"/>
        </pc:sldMkLst>
        <pc:spChg chg="add">
          <ac:chgData name="Otto Lecuona" userId="b162bc7164e5eb40" providerId="LiveId" clId="{D02EF995-4D89-42CE-B172-96C622A9D241}" dt="2025-12-05T14:30:51.603" v="1"/>
          <ac:spMkLst>
            <pc:docMk/>
            <pc:sldMk cId="2140935874" sldId="279"/>
            <ac:spMk id="2" creationId="{D2201225-06B5-05EE-1EB6-3F32FAF3318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D1FD-8356-9E6B-5C79-AF0D0347F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9AFFB-E905-1092-604D-C710DA7FE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68F61-24FD-022E-C8DD-A0F4AC86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0B52E-53A1-4AF6-5F93-B7731504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4B5D5-ED30-C884-491A-13ACE8C3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5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38E6-2A22-F155-4A55-764FBB53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3E294-CB89-B988-C636-3523B8168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06D38-7D6E-A817-A417-A1FA36E9D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56763-6A18-ADF0-7D1C-ADE7D1F4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9E5E8-5CEA-9AAB-DC86-DE713F67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5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1D6C49-FC82-D942-A745-C15E9565F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4796D-B443-8E8D-FA95-A2CD77388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F072-1278-E9EB-EF89-679583E9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ADB7-CD76-4D89-84ED-8C0CFC2B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D9BA1-42D0-1AF2-A862-12EA5184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4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8E24-F1AB-0016-94D4-DBA7C86C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E3E0-5E35-3C85-62FC-F39E5D488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E75A-8939-ABFF-2207-FF11C78B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0835B-A4D9-A56E-3B53-37EAF4DD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58B0D-A124-9E9E-1B44-E16FB1C6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7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C564-4A3B-D983-E5AA-FCF288A8B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DE2B0-CB6C-B187-2911-F6A34BDC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AA5CF-F669-A5ED-384C-974DC153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55B87-F7D0-4FEF-9E93-4737F09F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222D3-0642-FF77-E72B-06CDB845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9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AAE4-5E62-D5FC-6604-5E1A9C29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42B76-DD6E-050F-36BC-B23FFA6EA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00B83-5319-8730-6415-6BCBB7167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F1933-0A28-7F99-2C9A-19B3F0FF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969F-D046-81D4-F2FD-ED327468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9820E-6D03-1CE1-A8D6-3189E6134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8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5FF7-A115-8347-9128-34747931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816DE-4AF6-FA1B-D79A-B63AEB006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36144-78DD-F0DC-486A-89DCCAA78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E477E-DED8-7D0C-19B4-9BB75E22D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767E2-6E25-DFD4-AC59-C0B7068B5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36FF4-B55F-3023-DA7A-F194F324A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EA2156-41E4-4778-F7BA-5F4609E4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CD6CD-CB7E-7B57-5E42-26618C8D0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6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C51FE-4BC7-CBFF-C745-D5A835D9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0E387-EE7E-7625-E69D-00B853DC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AD965-A973-9440-60D9-FE06B77D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B1988-2B3D-DB4F-BE0B-BFC233D0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087DA-9FA6-ED13-244D-5D12EA471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81C30-C997-2A5A-DCF0-8F459E5F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4EBD0-70F2-83CF-D01E-2DD6977E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D09B-A987-DA30-6ACB-A832AA8A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4A4B7-D9EB-48A8-46B6-9FE8E5372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589CE-C2FD-F32F-8CF1-58E896670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0A6A8-2F3F-1FB2-26E0-4C6712A6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62376-248F-3B17-E510-D0B248F60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A4A99-CCD1-E9A0-BBEA-EC155201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3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0DE8-C7CC-A2AF-F264-8A504C94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66DF0-3C3B-82F0-F86C-9CAD901AE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D32E4-43D3-5F65-E736-9F9C66B94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F0FC1-7DC5-2B6A-6651-7B3CA201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2B8BA-967D-06DD-ECCB-80E58718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F6D9A-6B34-2064-81C0-34E68365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6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7E1B31-EEC3-A98B-CC75-BDDDFF26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3CA1E-DF2D-D3F1-E8AE-BF2852F08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E659E-D4AB-043F-5726-023550290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50A029-D2DC-4108-942A-2AA408BFE019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26595-B18B-D15D-1FE7-6999AC293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E366-AD0A-03BF-C5B6-FB3A485F2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21666F-3F38-4D8E-818E-B1A6E209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8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7B0FD-14D8-23FE-B31A-6E4E0B250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LSDinfotech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245B9-2A15-39B7-C7F0-664BD84CB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Building AGI one Thought at a Time</a:t>
            </a:r>
          </a:p>
        </p:txBody>
      </p:sp>
    </p:spTree>
    <p:extLst>
      <p:ext uri="{BB962C8B-B14F-4D97-AF65-F5344CB8AC3E}">
        <p14:creationId xmlns:p14="http://schemas.microsoft.com/office/powerpoint/2010/main" val="189366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55B33-C41A-BB96-2E84-EEF787AA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43" y="368969"/>
            <a:ext cx="5063290" cy="3535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8F596-1505-4949-E77B-36C355AD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611" y="256674"/>
            <a:ext cx="3489158" cy="52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6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49DE1-DE7A-3879-5422-CF9116693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4" y="228600"/>
            <a:ext cx="3200400" cy="3200400"/>
          </a:xfrm>
          <a:prstGeom prst="rect">
            <a:avLst/>
          </a:prstGeom>
        </p:spPr>
      </p:pic>
      <p:pic>
        <p:nvPicPr>
          <p:cNvPr id="7" name="Picture 6" descr="A diagram of a system&#10;&#10;AI-generated content may be incorrect.">
            <a:extLst>
              <a:ext uri="{FF2B5EF4-FFF2-40B4-BE49-F238E27FC236}">
                <a16:creationId xmlns:a16="http://schemas.microsoft.com/office/drawing/2014/main" id="{3DF7B5DC-A153-B348-C570-96611FB38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11" y="1"/>
            <a:ext cx="4440172" cy="3641558"/>
          </a:xfrm>
          <a:prstGeom prst="rect">
            <a:avLst/>
          </a:prstGeom>
        </p:spPr>
      </p:pic>
      <p:pic>
        <p:nvPicPr>
          <p:cNvPr id="9" name="Picture 8" descr="A diagram of a process&#10;&#10;AI-generated content may be incorrect.">
            <a:extLst>
              <a:ext uri="{FF2B5EF4-FFF2-40B4-BE49-F238E27FC236}">
                <a16:creationId xmlns:a16="http://schemas.microsoft.com/office/drawing/2014/main" id="{5D1905CF-4D35-C616-35C5-342A93F6A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503" y="3163956"/>
            <a:ext cx="4248150" cy="36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31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201225-06B5-05EE-1EB6-3F32FAF33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Slide: Outline of ASP Architecture Presentation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1. Introduction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LSDinfotech vision: Building AGI one thought at a time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2. Core Concepts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Color codes for AGI functions: Awareness, Behavior, Cognition, Environment, Planning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3. System Architecture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 Series Architecture: Cognitive hardware, OS, AGI Executive, Awareness Bus, Message Bus, Planner, Skills, Sequencer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4. Cognitive Cycle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Cognition → Environment → Sensory Input → Behavior → Data → Instructions → Action → Feedback → Self-Talk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5. Goal Setting &amp; Planning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NLP, Visualizer, Concept Graph, Behavior Matrix, Knowledge Base, Plan Formation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6. Self-Awareness in AGI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External/Internal Awareness, Time Perception, Post-Behavior Reflection, Self-Talk, Improvement Planning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7. ASP Core System Layers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Perception, Memory, Cognitive, Behavioral, Output/Actuator, Executive Control, Self-Awareness, Resource Interfaces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8. Cognitive Flow &amp; Executive Program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Perception, Executive, Cognitive Layer, Behavioral, Reflection, Memory, Modes (Subconscious, Conscious, Hybrid, Behavioral Adjustment)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9. Modular AGI System Architecture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Core Control, Memory, Perception, Decision Engine, LLM, Cognitive Model Matrix, Motor/Output, Safety &amp; Alignment, Real-World Interaction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10. Self-Talk &amp; Recursive Cognition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Control, Perception, NLP/LLM, Cognitive, Self-Awareness, Memory, Behavior, Output/Actuator, Recursive Cognition, Thought Trace Logging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11. Hardware &amp; Communication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CMB Optical Backplane, CLM Module, Optical Interface, Multiplexing, Channel Parsing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12. Detailed AGI System Diagrams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Control, Perception, Memory, Decision Engine, Cognitive Model Matrix, LLM, Motor/Output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13. Cognitive Flow &amp; Reasoning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Sensory Streams, Reasoning, Meta-Reasoning, Question Engine, Concept System, Execution 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14. Hybrid AI Planner &amp; Emergent Reasoning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Language Input, Symbolic/Subsymbolic AI, Concepts, Inference Engine, Planning Rules, Meta-Reasoning, Instinctual Perception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15. Modular Concept Space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User Input, Tokenizer, Self-Talk, Planner, Reflection, Tool Use, Context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Slide: High-Level Overview – Functional Model of the Mind for AGI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Purpose: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Design a software architecture that emulates cognitive processes and self-awareness, enabling AGI systems to perceive, reason, plan, act, and reflect like a human mind.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Key Components: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Perception Layer: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Sensory input integration and NLP for concept extraction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Memory System: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Knowledge storage, experience update, feedback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Cognitive Layer: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Reasoning, planning, decision-making simulation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Behavioral Layer: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Action execution based on plans and feedback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Executive Control: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Oversees self-awareness, reflection, improvement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Self-Talk Module: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Internal dialogue for coherence and motivation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Safety &amp; Alignment: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Ethical constraints, value alignment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Hardware Integration: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Optical backplane, modular interfaces for scalability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Cognitive Cycle: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Continuous sensing, processing, acting, and learning, with feedback and self-reflection for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Modes of Operation: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Supports conscious, subconscious, and hybrid processing for complex task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Create an AGI system capable of autonomous thought, adaptive learning, and ethical decision-making, bridging functional cognition and robust software architecture.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Instructions: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3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ata flow&#10;&#10;AI-generated content may be incorrect.">
            <a:extLst>
              <a:ext uri="{FF2B5EF4-FFF2-40B4-BE49-F238E27FC236}">
                <a16:creationId xmlns:a16="http://schemas.microsoft.com/office/drawing/2014/main" id="{F045AC22-2197-4BD2-0961-24E84B5AB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" y="0"/>
            <a:ext cx="1206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gnitive flow&#10;&#10;AI-generated content may be incorrect.">
            <a:extLst>
              <a:ext uri="{FF2B5EF4-FFF2-40B4-BE49-F238E27FC236}">
                <a16:creationId xmlns:a16="http://schemas.microsoft.com/office/drawing/2014/main" id="{F5A50C06-796A-76B7-8A90-1B48CD736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368968"/>
            <a:ext cx="6725651" cy="4483767"/>
          </a:xfrm>
          <a:prstGeom prst="rect">
            <a:avLst/>
          </a:prstGeom>
        </p:spPr>
      </p:pic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514C1206-DCDB-7C3E-8FFE-A7DC87B93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211" y="605588"/>
            <a:ext cx="4247147" cy="42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2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ybrid planner&#10;&#10;AI-generated content may be incorrect.">
            <a:extLst>
              <a:ext uri="{FF2B5EF4-FFF2-40B4-BE49-F238E27FC236}">
                <a16:creationId xmlns:a16="http://schemas.microsoft.com/office/drawing/2014/main" id="{5AC6D6F1-78F9-2598-11F3-B13EF7446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26" y="272716"/>
            <a:ext cx="5005137" cy="5005137"/>
          </a:xfrm>
          <a:prstGeom prst="rect">
            <a:avLst/>
          </a:prstGeom>
        </p:spPr>
      </p:pic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D4B4648C-4F3E-9EA8-0EF9-23096AF1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53" y="360947"/>
            <a:ext cx="4090737" cy="61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5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E5519B3E-2A3A-F351-56B1-BF3F159C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347" y="350921"/>
            <a:ext cx="6156158" cy="61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8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2EDA9EFA-567D-3CE5-F7FC-491D344F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05"/>
            <a:ext cx="6785811" cy="4523874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AE3938CF-D970-B9E3-78DA-85D4935C7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11" y="464668"/>
            <a:ext cx="4679731" cy="467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63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84DA8665-01A4-E7C3-877E-A44065C7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6" y="331076"/>
            <a:ext cx="4553607" cy="4553607"/>
          </a:xfrm>
          <a:prstGeom prst="rect">
            <a:avLst/>
          </a:prstGeom>
        </p:spPr>
      </p:pic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DA13203B-6898-5917-6657-912B8850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955" y="589893"/>
            <a:ext cx="6053958" cy="40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0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gram&#10;&#10;AI-generated content may be incorrect.">
            <a:extLst>
              <a:ext uri="{FF2B5EF4-FFF2-40B4-BE49-F238E27FC236}">
                <a16:creationId xmlns:a16="http://schemas.microsoft.com/office/drawing/2014/main" id="{E6408E21-5E38-2A9C-5F6A-E86F5CB6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79531" cy="4619297"/>
          </a:xfrm>
          <a:prstGeom prst="rect">
            <a:avLst/>
          </a:prstGeom>
        </p:spPr>
      </p:pic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9DF8A021-A868-9A5A-8683-D00CA84A8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82" y="804041"/>
            <a:ext cx="3284483" cy="4926725"/>
          </a:xfrm>
          <a:prstGeom prst="rect">
            <a:avLst/>
          </a:prstGeom>
        </p:spPr>
      </p:pic>
      <p:pic>
        <p:nvPicPr>
          <p:cNvPr id="7" name="Picture 6" descr="A diagram of a patch panel&#10;&#10;AI-generated content may be incorrect.">
            <a:extLst>
              <a:ext uri="{FF2B5EF4-FFF2-40B4-BE49-F238E27FC236}">
                <a16:creationId xmlns:a16="http://schemas.microsoft.com/office/drawing/2014/main" id="{DE55D880-E229-FEEC-88AE-58DC047B5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517" y="556174"/>
            <a:ext cx="4631778" cy="30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0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E6FB-BC7A-2B28-44C2-C9CBD282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Codes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D0D458-413E-665F-C4CA-CCD393CF6D9E}"/>
              </a:ext>
            </a:extLst>
          </p:cNvPr>
          <p:cNvSpPr/>
          <p:nvPr/>
        </p:nvSpPr>
        <p:spPr>
          <a:xfrm>
            <a:off x="899409" y="2612582"/>
            <a:ext cx="2098623" cy="6745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Awareness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A0B94-7730-2EBB-BD17-F54DEA78DBFE}"/>
              </a:ext>
            </a:extLst>
          </p:cNvPr>
          <p:cNvSpPr/>
          <p:nvPr/>
        </p:nvSpPr>
        <p:spPr>
          <a:xfrm>
            <a:off x="899409" y="3564482"/>
            <a:ext cx="2098623" cy="6745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2B36A8-AD75-1D50-806F-D88E58FFA427}"/>
              </a:ext>
            </a:extLst>
          </p:cNvPr>
          <p:cNvSpPr/>
          <p:nvPr/>
        </p:nvSpPr>
        <p:spPr>
          <a:xfrm>
            <a:off x="899409" y="1627525"/>
            <a:ext cx="2098623" cy="6745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Cognition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E72E5-C0A6-E450-266A-AFDF7D0DC1DB}"/>
              </a:ext>
            </a:extLst>
          </p:cNvPr>
          <p:cNvSpPr/>
          <p:nvPr/>
        </p:nvSpPr>
        <p:spPr>
          <a:xfrm>
            <a:off x="899410" y="4661934"/>
            <a:ext cx="2098623" cy="674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5B4C33-912E-EA3D-8D2F-29503933347F}"/>
              </a:ext>
            </a:extLst>
          </p:cNvPr>
          <p:cNvSpPr/>
          <p:nvPr/>
        </p:nvSpPr>
        <p:spPr>
          <a:xfrm>
            <a:off x="899410" y="5801189"/>
            <a:ext cx="2098623" cy="67455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3568527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A3A81C52-FA87-68D8-0129-DB22F765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51435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F1C04-6433-F36B-49B9-2328A35CA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93" y="425669"/>
            <a:ext cx="4569372" cy="456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41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ystem&#10;&#10;AI-generated content may be incorrect.">
            <a:extLst>
              <a:ext uri="{FF2B5EF4-FFF2-40B4-BE49-F238E27FC236}">
                <a16:creationId xmlns:a16="http://schemas.microsoft.com/office/drawing/2014/main" id="{F33C14CE-FE49-F648-08C9-4D6D8DEE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83" y="772511"/>
            <a:ext cx="3000703" cy="4501055"/>
          </a:xfrm>
          <a:prstGeom prst="rect">
            <a:avLst/>
          </a:prstGeom>
        </p:spPr>
      </p:pic>
      <p:pic>
        <p:nvPicPr>
          <p:cNvPr id="5" name="Picture 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318020A4-9A03-E907-E9F0-A3A978FE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790" y="772511"/>
            <a:ext cx="5022631" cy="3348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6E7A7-72D4-4324-38AE-B5B1263A7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216" y="3690445"/>
            <a:ext cx="3166242" cy="31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9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9CDFA46B-C23C-B27D-C0EC-71200E5E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0" y="315311"/>
            <a:ext cx="3263462" cy="3263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78893-8AEB-C63B-1B67-56C08A4D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728" y="551794"/>
            <a:ext cx="3950575" cy="26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7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ata flow&#10;&#10;AI-generated content may be incorrect.">
            <a:extLst>
              <a:ext uri="{FF2B5EF4-FFF2-40B4-BE49-F238E27FC236}">
                <a16:creationId xmlns:a16="http://schemas.microsoft.com/office/drawing/2014/main" id="{A66DAA0A-549A-A161-A8AE-21DFC8B8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53" y="401053"/>
            <a:ext cx="3649579" cy="5474369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9081177C-EE37-E393-386F-F857C5D4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69" y="216570"/>
            <a:ext cx="5658852" cy="56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70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AEE2D-D46F-CC70-8E56-F70E3563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69" y="822150"/>
            <a:ext cx="10121462" cy="79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5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7490230-9233-BE41-2F45-72DFA3C6CEE1}"/>
              </a:ext>
            </a:extLst>
          </p:cNvPr>
          <p:cNvCxnSpPr>
            <a:cxnSpLocks/>
          </p:cNvCxnSpPr>
          <p:nvPr/>
        </p:nvCxnSpPr>
        <p:spPr>
          <a:xfrm>
            <a:off x="10028418" y="1705976"/>
            <a:ext cx="1" cy="134624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1753DE-AED8-D079-AA76-DF96961FCC09}"/>
              </a:ext>
            </a:extLst>
          </p:cNvPr>
          <p:cNvCxnSpPr/>
          <p:nvPr/>
        </p:nvCxnSpPr>
        <p:spPr>
          <a:xfrm>
            <a:off x="7205785" y="5439130"/>
            <a:ext cx="22415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1A1493-4442-D5EC-FD87-010BBB2212CA}"/>
              </a:ext>
            </a:extLst>
          </p:cNvPr>
          <p:cNvCxnSpPr>
            <a:cxnSpLocks/>
          </p:cNvCxnSpPr>
          <p:nvPr/>
        </p:nvCxnSpPr>
        <p:spPr>
          <a:xfrm flipH="1">
            <a:off x="6567677" y="6180881"/>
            <a:ext cx="1386261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E06EF2-C2AF-5687-DAC1-1F6425D432A2}"/>
              </a:ext>
            </a:extLst>
          </p:cNvPr>
          <p:cNvCxnSpPr>
            <a:cxnSpLocks/>
          </p:cNvCxnSpPr>
          <p:nvPr/>
        </p:nvCxnSpPr>
        <p:spPr>
          <a:xfrm flipH="1">
            <a:off x="4741982" y="5349021"/>
            <a:ext cx="1" cy="62346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0B1C5AE-1AD2-7BD5-3A94-889E9EF5FCB9}"/>
              </a:ext>
            </a:extLst>
          </p:cNvPr>
          <p:cNvCxnSpPr>
            <a:cxnSpLocks/>
          </p:cNvCxnSpPr>
          <p:nvPr/>
        </p:nvCxnSpPr>
        <p:spPr>
          <a:xfrm flipH="1">
            <a:off x="4672139" y="2428761"/>
            <a:ext cx="1" cy="62346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90DA2A5-24E8-125A-6035-5672821E348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166087" y="6158767"/>
            <a:ext cx="1038658" cy="601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97AD08-D466-37D8-1EFA-49326E308ED5}"/>
              </a:ext>
            </a:extLst>
          </p:cNvPr>
          <p:cNvCxnSpPr>
            <a:cxnSpLocks/>
          </p:cNvCxnSpPr>
          <p:nvPr/>
        </p:nvCxnSpPr>
        <p:spPr>
          <a:xfrm flipH="1">
            <a:off x="10565708" y="6232271"/>
            <a:ext cx="639584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99D7275-FF0A-D993-1AAF-A4C3481CACF7}"/>
              </a:ext>
            </a:extLst>
          </p:cNvPr>
          <p:cNvGrpSpPr/>
          <p:nvPr/>
        </p:nvGrpSpPr>
        <p:grpSpPr>
          <a:xfrm>
            <a:off x="5978769" y="2782430"/>
            <a:ext cx="2164862" cy="2782339"/>
            <a:chOff x="5978769" y="2782430"/>
            <a:chExt cx="2164862" cy="278233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5322D45-4B1D-D312-B3BC-FBDAB3ACFD91}"/>
                </a:ext>
              </a:extLst>
            </p:cNvPr>
            <p:cNvCxnSpPr/>
            <p:nvPr/>
          </p:nvCxnSpPr>
          <p:spPr>
            <a:xfrm>
              <a:off x="7205785" y="2782430"/>
              <a:ext cx="0" cy="2782339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2E7F423-614D-D77A-257A-0DE45D80BC6C}"/>
                </a:ext>
              </a:extLst>
            </p:cNvPr>
            <p:cNvCxnSpPr>
              <a:cxnSpLocks/>
            </p:cNvCxnSpPr>
            <p:nvPr/>
          </p:nvCxnSpPr>
          <p:spPr>
            <a:xfrm>
              <a:off x="5978769" y="4122723"/>
              <a:ext cx="2164862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64574EB-7D2B-4AC3-D8E1-BCEE493078A1}"/>
                </a:ext>
              </a:extLst>
            </p:cNvPr>
            <p:cNvCxnSpPr>
              <a:cxnSpLocks/>
            </p:cNvCxnSpPr>
            <p:nvPr/>
          </p:nvCxnSpPr>
          <p:spPr>
            <a:xfrm>
              <a:off x="6166327" y="3157415"/>
              <a:ext cx="1073646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C5F38FD-3E04-55A6-D769-907C0AD65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846" y="4994031"/>
              <a:ext cx="1187939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C05381-C219-E7B0-2978-C4FBB18B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27" y="35329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 Series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9C4999-726B-2BFD-FE95-7506F6502DF8}"/>
              </a:ext>
            </a:extLst>
          </p:cNvPr>
          <p:cNvSpPr/>
          <p:nvPr/>
        </p:nvSpPr>
        <p:spPr>
          <a:xfrm>
            <a:off x="2787171" y="5777767"/>
            <a:ext cx="3769938" cy="785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LSD Thinking Machine</a:t>
            </a:r>
          </a:p>
          <a:p>
            <a:pPr algn="ctr"/>
            <a:r>
              <a:rPr lang="en-US" i="1" dirty="0"/>
              <a:t>Cognitive Hardware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611656-9A55-1913-EDFF-DC92773A797B}"/>
              </a:ext>
            </a:extLst>
          </p:cNvPr>
          <p:cNvSpPr/>
          <p:nvPr/>
        </p:nvSpPr>
        <p:spPr>
          <a:xfrm>
            <a:off x="261091" y="5777767"/>
            <a:ext cx="1904996" cy="76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HAT</a:t>
            </a:r>
          </a:p>
          <a:p>
            <a:pPr algn="ctr"/>
            <a:r>
              <a:rPr lang="en-US" sz="1400" dirty="0"/>
              <a:t>Hardware Awareness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4091A-785B-52C9-9C2F-81607499E9B9}"/>
              </a:ext>
            </a:extLst>
          </p:cNvPr>
          <p:cNvSpPr/>
          <p:nvPr/>
        </p:nvSpPr>
        <p:spPr>
          <a:xfrm>
            <a:off x="9282035" y="5848609"/>
            <a:ext cx="1283673" cy="762000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Sensor array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8A40B5-18D8-4FF9-D61E-E5A6C6CF526D}"/>
              </a:ext>
            </a:extLst>
          </p:cNvPr>
          <p:cNvSpPr/>
          <p:nvPr/>
        </p:nvSpPr>
        <p:spPr>
          <a:xfrm>
            <a:off x="11159487" y="2156207"/>
            <a:ext cx="765908" cy="4296752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8845B5-4398-D3E6-D991-F82AACF39B96}"/>
              </a:ext>
            </a:extLst>
          </p:cNvPr>
          <p:cNvSpPr/>
          <p:nvPr/>
        </p:nvSpPr>
        <p:spPr>
          <a:xfrm>
            <a:off x="2787171" y="4779322"/>
            <a:ext cx="3769938" cy="785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LSD OS</a:t>
            </a:r>
          </a:p>
          <a:p>
            <a:pPr algn="ctr"/>
            <a:r>
              <a:rPr lang="en-US" i="1" dirty="0"/>
              <a:t>Operating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8D329F-18A8-C73B-F437-7040995D26FE}"/>
              </a:ext>
            </a:extLst>
          </p:cNvPr>
          <p:cNvSpPr/>
          <p:nvPr/>
        </p:nvSpPr>
        <p:spPr>
          <a:xfrm>
            <a:off x="2787171" y="2782430"/>
            <a:ext cx="3769937" cy="785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CAPPs</a:t>
            </a:r>
          </a:p>
          <a:p>
            <a:pPr algn="ctr"/>
            <a:r>
              <a:rPr lang="en-US" i="1" dirty="0"/>
              <a:t>Cognitive Applications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CFC9ED-891F-72B9-C39F-B999812A283E}"/>
              </a:ext>
            </a:extLst>
          </p:cNvPr>
          <p:cNvSpPr/>
          <p:nvPr/>
        </p:nvSpPr>
        <p:spPr>
          <a:xfrm>
            <a:off x="2787171" y="3780876"/>
            <a:ext cx="3769938" cy="785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</a:t>
            </a:r>
          </a:p>
          <a:p>
            <a:pPr algn="ctr"/>
            <a:r>
              <a:rPr lang="en-US" i="1" dirty="0"/>
              <a:t>AGI Executive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2577FE-EDE9-A7A2-6038-9A00F8423122}"/>
              </a:ext>
            </a:extLst>
          </p:cNvPr>
          <p:cNvSpPr/>
          <p:nvPr/>
        </p:nvSpPr>
        <p:spPr>
          <a:xfrm>
            <a:off x="2787171" y="1783984"/>
            <a:ext cx="3769937" cy="785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  <a:p>
            <a:pPr algn="ctr"/>
            <a:endParaRPr lang="en-US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FC19D5-4735-A779-8BBD-026F9732379B}"/>
              </a:ext>
            </a:extLst>
          </p:cNvPr>
          <p:cNvSpPr/>
          <p:nvPr/>
        </p:nvSpPr>
        <p:spPr>
          <a:xfrm>
            <a:off x="9365749" y="2680677"/>
            <a:ext cx="1283672" cy="28840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7C14AB-3E7F-B25C-FD78-BC763BCF1DBB}"/>
              </a:ext>
            </a:extLst>
          </p:cNvPr>
          <p:cNvSpPr/>
          <p:nvPr/>
        </p:nvSpPr>
        <p:spPr>
          <a:xfrm>
            <a:off x="7976075" y="2847408"/>
            <a:ext cx="903658" cy="785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7F63B7-5929-94DE-22B0-593E437A2D71}"/>
              </a:ext>
            </a:extLst>
          </p:cNvPr>
          <p:cNvSpPr/>
          <p:nvPr/>
        </p:nvSpPr>
        <p:spPr>
          <a:xfrm>
            <a:off x="261813" y="1783984"/>
            <a:ext cx="1829790" cy="36874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Awareness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2A587A-B259-21B4-3E14-3A372E19031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649421" y="4122723"/>
            <a:ext cx="5558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9FB93E-9C39-96BC-EE18-B50934CDCAD1}"/>
              </a:ext>
            </a:extLst>
          </p:cNvPr>
          <p:cNvCxnSpPr>
            <a:cxnSpLocks/>
          </p:cNvCxnSpPr>
          <p:nvPr/>
        </p:nvCxnSpPr>
        <p:spPr>
          <a:xfrm flipV="1">
            <a:off x="8709111" y="4779322"/>
            <a:ext cx="656638" cy="1528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3F6781-C1E5-BEDD-467A-42D3BA1F80C7}"/>
              </a:ext>
            </a:extLst>
          </p:cNvPr>
          <p:cNvGrpSpPr/>
          <p:nvPr/>
        </p:nvGrpSpPr>
        <p:grpSpPr>
          <a:xfrm>
            <a:off x="2091603" y="1690688"/>
            <a:ext cx="712923" cy="3874081"/>
            <a:chOff x="2091603" y="1690688"/>
            <a:chExt cx="712923" cy="387408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1E1B451-0CC2-4E55-FD79-BC45A9552838}"/>
                </a:ext>
              </a:extLst>
            </p:cNvPr>
            <p:cNvCxnSpPr/>
            <p:nvPr/>
          </p:nvCxnSpPr>
          <p:spPr>
            <a:xfrm>
              <a:off x="2407138" y="1690688"/>
              <a:ext cx="0" cy="387408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C4DEC0-C316-B8BC-4130-3135EC7D279B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2091603" y="3626338"/>
              <a:ext cx="338982" cy="139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AA3B99A-8FEC-1F40-AD17-153624B2185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430585" y="2176707"/>
              <a:ext cx="356586" cy="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7FE258-1992-98BF-9387-1A7DFD3B4786}"/>
                </a:ext>
              </a:extLst>
            </p:cNvPr>
            <p:cNvCxnSpPr>
              <a:cxnSpLocks/>
            </p:cNvCxnSpPr>
            <p:nvPr/>
          </p:nvCxnSpPr>
          <p:spPr>
            <a:xfrm>
              <a:off x="2429624" y="4227184"/>
              <a:ext cx="356585" cy="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64A3585-AE34-E334-4EA8-35FC3940E78A}"/>
                </a:ext>
              </a:extLst>
            </p:cNvPr>
            <p:cNvCxnSpPr>
              <a:cxnSpLocks/>
            </p:cNvCxnSpPr>
            <p:nvPr/>
          </p:nvCxnSpPr>
          <p:spPr>
            <a:xfrm>
              <a:off x="2435471" y="5151393"/>
              <a:ext cx="356585" cy="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7EEFED7-52BE-F344-246F-1F6894C1B9D8}"/>
                </a:ext>
              </a:extLst>
            </p:cNvPr>
            <p:cNvCxnSpPr>
              <a:cxnSpLocks/>
            </p:cNvCxnSpPr>
            <p:nvPr/>
          </p:nvCxnSpPr>
          <p:spPr>
            <a:xfrm>
              <a:off x="2447941" y="3222999"/>
              <a:ext cx="356585" cy="1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D04A32-11F5-38DA-D5C5-1E4C74CC0849}"/>
              </a:ext>
            </a:extLst>
          </p:cNvPr>
          <p:cNvCxnSpPr>
            <a:cxnSpLocks/>
          </p:cNvCxnSpPr>
          <p:nvPr/>
        </p:nvCxnSpPr>
        <p:spPr>
          <a:xfrm>
            <a:off x="1163895" y="5471472"/>
            <a:ext cx="0" cy="30629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8E909C-964F-493B-0537-74FF7478FD7B}"/>
              </a:ext>
            </a:extLst>
          </p:cNvPr>
          <p:cNvSpPr txBox="1"/>
          <p:nvPr/>
        </p:nvSpPr>
        <p:spPr>
          <a:xfrm>
            <a:off x="1414072" y="1372671"/>
            <a:ext cx="350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a:rPr>
              <a:t>Cognitive Awareness Bus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BEC975-0488-15A7-DB6F-F0CA1D120947}"/>
              </a:ext>
            </a:extLst>
          </p:cNvPr>
          <p:cNvSpPr txBox="1"/>
          <p:nvPr/>
        </p:nvSpPr>
        <p:spPr>
          <a:xfrm>
            <a:off x="7076829" y="1768978"/>
            <a:ext cx="1179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Cognitive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Message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Bus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C851987-7A15-C2AE-3D9D-AC3B95A2B1D2}"/>
              </a:ext>
            </a:extLst>
          </p:cNvPr>
          <p:cNvSpPr txBox="1"/>
          <p:nvPr/>
        </p:nvSpPr>
        <p:spPr>
          <a:xfrm>
            <a:off x="319452" y="5001838"/>
            <a:ext cx="176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Awareness   API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DFF5FDD-B21A-FD20-8E09-1CBB7B26EC00}"/>
              </a:ext>
            </a:extLst>
          </p:cNvPr>
          <p:cNvSpPr/>
          <p:nvPr/>
        </p:nvSpPr>
        <p:spPr>
          <a:xfrm>
            <a:off x="78153" y="5681785"/>
            <a:ext cx="10699775" cy="10392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62455BF-D1CE-731F-E822-671C3C372CD2}"/>
              </a:ext>
            </a:extLst>
          </p:cNvPr>
          <p:cNvSpPr txBox="1"/>
          <p:nvPr/>
        </p:nvSpPr>
        <p:spPr>
          <a:xfrm>
            <a:off x="8576963" y="1016076"/>
            <a:ext cx="82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1429A82-D8EC-43FF-7EF7-98594243EAAC}"/>
              </a:ext>
            </a:extLst>
          </p:cNvPr>
          <p:cNvSpPr txBox="1"/>
          <p:nvPr/>
        </p:nvSpPr>
        <p:spPr>
          <a:xfrm>
            <a:off x="10376371" y="64674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79268-37A8-B5FA-01EA-0642DA6BD0CA}"/>
              </a:ext>
            </a:extLst>
          </p:cNvPr>
          <p:cNvSpPr/>
          <p:nvPr/>
        </p:nvSpPr>
        <p:spPr>
          <a:xfrm>
            <a:off x="78153" y="1414151"/>
            <a:ext cx="10699775" cy="425495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7367BB-0DFD-4DEB-A4F2-C0290ED22A2E}"/>
              </a:ext>
            </a:extLst>
          </p:cNvPr>
          <p:cNvSpPr/>
          <p:nvPr/>
        </p:nvSpPr>
        <p:spPr>
          <a:xfrm>
            <a:off x="13221325" y="47968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71EBE0-1452-2D80-45EE-2B450090707D}"/>
              </a:ext>
            </a:extLst>
          </p:cNvPr>
          <p:cNvSpPr/>
          <p:nvPr/>
        </p:nvSpPr>
        <p:spPr>
          <a:xfrm>
            <a:off x="7557427" y="5840957"/>
            <a:ext cx="1110091" cy="762000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Packaging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D853A6-4AEF-A1FA-E06C-4C719791B7A9}"/>
              </a:ext>
            </a:extLst>
          </p:cNvPr>
          <p:cNvCxnSpPr>
            <a:cxnSpLocks/>
          </p:cNvCxnSpPr>
          <p:nvPr/>
        </p:nvCxnSpPr>
        <p:spPr>
          <a:xfrm flipH="1">
            <a:off x="8667518" y="6229609"/>
            <a:ext cx="639584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3B8668E-45E6-0697-5ACD-28A45114A839}"/>
              </a:ext>
            </a:extLst>
          </p:cNvPr>
          <p:cNvSpPr txBox="1"/>
          <p:nvPr/>
        </p:nvSpPr>
        <p:spPr>
          <a:xfrm>
            <a:off x="8709111" y="5916883"/>
            <a:ext cx="662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  <a:p>
            <a:r>
              <a:rPr lang="en-US" dirty="0"/>
              <a:t>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D6B0EA-43A2-5723-15E8-0F4246F54C03}"/>
              </a:ext>
            </a:extLst>
          </p:cNvPr>
          <p:cNvSpPr txBox="1"/>
          <p:nvPr/>
        </p:nvSpPr>
        <p:spPr>
          <a:xfrm>
            <a:off x="6499777" y="585280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Concept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371852-1764-E888-0A4D-4CD1738B85A0}"/>
              </a:ext>
            </a:extLst>
          </p:cNvPr>
          <p:cNvSpPr/>
          <p:nvPr/>
        </p:nvSpPr>
        <p:spPr>
          <a:xfrm>
            <a:off x="5525404" y="3928549"/>
            <a:ext cx="959897" cy="5255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D4C575-1248-EE92-4F16-7902E37BD939}"/>
              </a:ext>
            </a:extLst>
          </p:cNvPr>
          <p:cNvSpPr/>
          <p:nvPr/>
        </p:nvSpPr>
        <p:spPr>
          <a:xfrm>
            <a:off x="7976075" y="4393696"/>
            <a:ext cx="903658" cy="785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12DEFF-4D06-7271-F8DE-D430285DE06A}"/>
              </a:ext>
            </a:extLst>
          </p:cNvPr>
          <p:cNvCxnSpPr/>
          <p:nvPr/>
        </p:nvCxnSpPr>
        <p:spPr>
          <a:xfrm>
            <a:off x="8143631" y="3626338"/>
            <a:ext cx="0" cy="779202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lowchart: Magnetic Disk 49">
            <a:extLst>
              <a:ext uri="{FF2B5EF4-FFF2-40B4-BE49-F238E27FC236}">
                <a16:creationId xmlns:a16="http://schemas.microsoft.com/office/drawing/2014/main" id="{2D50EF5F-0296-C0B5-6358-C5362DF42013}"/>
              </a:ext>
            </a:extLst>
          </p:cNvPr>
          <p:cNvSpPr/>
          <p:nvPr/>
        </p:nvSpPr>
        <p:spPr>
          <a:xfrm>
            <a:off x="9592877" y="4782421"/>
            <a:ext cx="914400" cy="612648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Skills</a:t>
            </a: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02081C20-7D80-A2AE-84A4-52AEDCA5BF9C}"/>
              </a:ext>
            </a:extLst>
          </p:cNvPr>
          <p:cNvSpPr/>
          <p:nvPr/>
        </p:nvSpPr>
        <p:spPr>
          <a:xfrm>
            <a:off x="9462404" y="3858114"/>
            <a:ext cx="1118367" cy="612648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Sequencer</a:t>
            </a:r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46873841-568D-7D4C-59AA-F4764B2DC481}"/>
              </a:ext>
            </a:extLst>
          </p:cNvPr>
          <p:cNvSpPr/>
          <p:nvPr/>
        </p:nvSpPr>
        <p:spPr>
          <a:xfrm>
            <a:off x="9447340" y="2933807"/>
            <a:ext cx="1118367" cy="612648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</a:t>
            </a:r>
          </a:p>
          <a:p>
            <a:pPr algn="ctr"/>
            <a:r>
              <a:rPr lang="en-US" dirty="0"/>
              <a:t>Mattix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8E8A08-7566-3585-35CE-510FE927815E}"/>
              </a:ext>
            </a:extLst>
          </p:cNvPr>
          <p:cNvCxnSpPr>
            <a:cxnSpLocks/>
          </p:cNvCxnSpPr>
          <p:nvPr/>
        </p:nvCxnSpPr>
        <p:spPr>
          <a:xfrm>
            <a:off x="2429624" y="1690688"/>
            <a:ext cx="7598795" cy="139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460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4BB0E-94C7-0898-25B1-A0197F53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Cognitive Cycle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A1B2B7-5D2A-F065-6DB4-FAF2A5A221C8}"/>
              </a:ext>
            </a:extLst>
          </p:cNvPr>
          <p:cNvSpPr/>
          <p:nvPr/>
        </p:nvSpPr>
        <p:spPr>
          <a:xfrm>
            <a:off x="4182256" y="1429959"/>
            <a:ext cx="3177915" cy="9743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Cognition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DEF90E-401D-87AB-1C8E-7CF747EDFCA1}"/>
              </a:ext>
            </a:extLst>
          </p:cNvPr>
          <p:cNvSpPr/>
          <p:nvPr/>
        </p:nvSpPr>
        <p:spPr>
          <a:xfrm>
            <a:off x="4182256" y="4665561"/>
            <a:ext cx="3177915" cy="9743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03B81-359E-7971-CAF1-E60B4DEE1411}"/>
              </a:ext>
            </a:extLst>
          </p:cNvPr>
          <p:cNvSpPr/>
          <p:nvPr/>
        </p:nvSpPr>
        <p:spPr>
          <a:xfrm>
            <a:off x="394741" y="3029886"/>
            <a:ext cx="3177915" cy="9743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Sensory 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66E2EB-704D-5690-D8ED-43988B32DE20}"/>
              </a:ext>
            </a:extLst>
          </p:cNvPr>
          <p:cNvSpPr/>
          <p:nvPr/>
        </p:nvSpPr>
        <p:spPr>
          <a:xfrm>
            <a:off x="8175885" y="3029886"/>
            <a:ext cx="3177915" cy="97436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120B8332-3DF0-8E19-5C51-3E9C111092E9}"/>
              </a:ext>
            </a:extLst>
          </p:cNvPr>
          <p:cNvSpPr/>
          <p:nvPr/>
        </p:nvSpPr>
        <p:spPr>
          <a:xfrm>
            <a:off x="2103619" y="1873106"/>
            <a:ext cx="1928735" cy="974361"/>
          </a:xfrm>
          <a:prstGeom prst="bentArrow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E76AFCC4-721C-414E-3FEC-4C9127D5EF52}"/>
              </a:ext>
            </a:extLst>
          </p:cNvPr>
          <p:cNvSpPr/>
          <p:nvPr/>
        </p:nvSpPr>
        <p:spPr>
          <a:xfrm rot="5400000">
            <a:off x="8250211" y="1152015"/>
            <a:ext cx="974362" cy="2484621"/>
          </a:xfrm>
          <a:prstGeom prst="ben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1511C77A-33C8-E4A6-CD31-794545C47B50}"/>
              </a:ext>
            </a:extLst>
          </p:cNvPr>
          <p:cNvSpPr/>
          <p:nvPr/>
        </p:nvSpPr>
        <p:spPr>
          <a:xfrm rot="16200000">
            <a:off x="2440212" y="3736310"/>
            <a:ext cx="1150620" cy="206364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419F8F86-D14B-904A-9F3B-CAB60BB4F79D}"/>
              </a:ext>
            </a:extLst>
          </p:cNvPr>
          <p:cNvSpPr/>
          <p:nvPr/>
        </p:nvSpPr>
        <p:spPr>
          <a:xfrm rot="10800000">
            <a:off x="7495079" y="4152626"/>
            <a:ext cx="2484622" cy="1190818"/>
          </a:xfrm>
          <a:prstGeom prst="ben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U-Turn 10">
            <a:extLst>
              <a:ext uri="{FF2B5EF4-FFF2-40B4-BE49-F238E27FC236}">
                <a16:creationId xmlns:a16="http://schemas.microsoft.com/office/drawing/2014/main" id="{4426D9C4-86B2-4C31-2756-ED2B4A6A533E}"/>
              </a:ext>
            </a:extLst>
          </p:cNvPr>
          <p:cNvSpPr/>
          <p:nvPr/>
        </p:nvSpPr>
        <p:spPr>
          <a:xfrm flipH="1">
            <a:off x="5322766" y="658574"/>
            <a:ext cx="1617677" cy="77138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641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1088E-DA14-4967-4C12-7AAA667ABB47}"/>
              </a:ext>
            </a:extLst>
          </p:cNvPr>
          <p:cNvSpPr txBox="1"/>
          <p:nvPr/>
        </p:nvSpPr>
        <p:spPr>
          <a:xfrm>
            <a:off x="2728209" y="5007714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5170F-EC2F-8543-5F74-EE7E05AE1884}"/>
              </a:ext>
            </a:extLst>
          </p:cNvPr>
          <p:cNvSpPr txBox="1"/>
          <p:nvPr/>
        </p:nvSpPr>
        <p:spPr>
          <a:xfrm>
            <a:off x="2305358" y="1947119"/>
            <a:ext cx="167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CAA2F-CE9A-9098-921E-D026E2B19A62}"/>
              </a:ext>
            </a:extLst>
          </p:cNvPr>
          <p:cNvSpPr txBox="1"/>
          <p:nvPr/>
        </p:nvSpPr>
        <p:spPr>
          <a:xfrm>
            <a:off x="8047810" y="1849369"/>
            <a:ext cx="13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2FB93-9C71-7493-DD17-22851CC046F6}"/>
              </a:ext>
            </a:extLst>
          </p:cNvPr>
          <p:cNvSpPr txBox="1"/>
          <p:nvPr/>
        </p:nvSpPr>
        <p:spPr>
          <a:xfrm>
            <a:off x="8484433" y="482880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24B88A36-12E2-3638-0731-4E6996DE3A11}"/>
              </a:ext>
            </a:extLst>
          </p:cNvPr>
          <p:cNvSpPr/>
          <p:nvPr/>
        </p:nvSpPr>
        <p:spPr>
          <a:xfrm rot="16200000">
            <a:off x="6342807" y="1666221"/>
            <a:ext cx="808223" cy="2601783"/>
          </a:xfrm>
          <a:prstGeom prst="ben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C0E50-DEB7-B540-2C33-2F1EFB8AF60D}"/>
              </a:ext>
            </a:extLst>
          </p:cNvPr>
          <p:cNvSpPr txBox="1"/>
          <p:nvPr/>
        </p:nvSpPr>
        <p:spPr>
          <a:xfrm>
            <a:off x="6195813" y="3091966"/>
            <a:ext cx="116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Feedback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466AA0-A911-0DC8-60DD-832E92AAE532}"/>
              </a:ext>
            </a:extLst>
          </p:cNvPr>
          <p:cNvSpPr txBox="1"/>
          <p:nvPr/>
        </p:nvSpPr>
        <p:spPr>
          <a:xfrm>
            <a:off x="5771213" y="583624"/>
            <a:ext cx="101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Self-Talk</a:t>
            </a:r>
          </a:p>
        </p:txBody>
      </p:sp>
    </p:spTree>
    <p:extLst>
      <p:ext uri="{BB962C8B-B14F-4D97-AF65-F5344CB8AC3E}">
        <p14:creationId xmlns:p14="http://schemas.microsoft.com/office/powerpoint/2010/main" val="241161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BD7F98B3-A549-C37F-0B67-CE804113A19B}"/>
              </a:ext>
            </a:extLst>
          </p:cNvPr>
          <p:cNvGrpSpPr/>
          <p:nvPr/>
        </p:nvGrpSpPr>
        <p:grpSpPr>
          <a:xfrm>
            <a:off x="449704" y="1731361"/>
            <a:ext cx="11107712" cy="4834326"/>
            <a:chOff x="449704" y="1161737"/>
            <a:chExt cx="11107712" cy="483432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90EF855-0E73-42CF-8C29-A43DE5B43B64}"/>
                </a:ext>
              </a:extLst>
            </p:cNvPr>
            <p:cNvCxnSpPr/>
            <p:nvPr/>
          </p:nvCxnSpPr>
          <p:spPr>
            <a:xfrm>
              <a:off x="1678898" y="3732551"/>
              <a:ext cx="95937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ADDEE0-6850-3E8B-B65F-496D03DFB8C6}"/>
                </a:ext>
              </a:extLst>
            </p:cNvPr>
            <p:cNvCxnSpPr>
              <a:cxnSpLocks/>
            </p:cNvCxnSpPr>
            <p:nvPr/>
          </p:nvCxnSpPr>
          <p:spPr>
            <a:xfrm>
              <a:off x="8574374" y="3732551"/>
              <a:ext cx="158421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69C467-CF35-E842-8A8C-5E511627F90F}"/>
                </a:ext>
              </a:extLst>
            </p:cNvPr>
            <p:cNvSpPr txBox="1"/>
            <p:nvPr/>
          </p:nvSpPr>
          <p:spPr>
            <a:xfrm>
              <a:off x="1971617" y="3105834"/>
              <a:ext cx="657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Goal</a:t>
              </a:r>
            </a:p>
            <a:p>
              <a:r>
                <a:rPr lang="en-US" dirty="0"/>
                <a:t>Set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FCA9A4-DF63-D941-4DC8-A03188FE6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2609" y="4512039"/>
              <a:ext cx="0" cy="13491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FE91885-F012-E25F-037B-DF6761B7E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2649" y="4512038"/>
              <a:ext cx="0" cy="14840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33EE01-F5A7-D058-1B9E-5E137B038026}"/>
                </a:ext>
              </a:extLst>
            </p:cNvPr>
            <p:cNvCxnSpPr/>
            <p:nvPr/>
          </p:nvCxnSpPr>
          <p:spPr>
            <a:xfrm>
              <a:off x="10830393" y="2263515"/>
              <a:ext cx="0" cy="5546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5EECF9-E153-1583-3D0A-E17DCF72C2A2}"/>
                </a:ext>
              </a:extLst>
            </p:cNvPr>
            <p:cNvCxnSpPr>
              <a:cxnSpLocks/>
            </p:cNvCxnSpPr>
            <p:nvPr/>
          </p:nvCxnSpPr>
          <p:spPr>
            <a:xfrm>
              <a:off x="3642609" y="1424066"/>
              <a:ext cx="0" cy="187648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2BB1529-D1D9-F190-9E6B-82D2DEA34C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9895" y="1424066"/>
              <a:ext cx="13614" cy="18202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1175CEA-B6B8-F04D-EBFF-175C4629E649}"/>
                </a:ext>
              </a:extLst>
            </p:cNvPr>
            <p:cNvCxnSpPr/>
            <p:nvPr/>
          </p:nvCxnSpPr>
          <p:spPr>
            <a:xfrm>
              <a:off x="1169232" y="2263515"/>
              <a:ext cx="0" cy="5546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1E2DFD-DC5F-3CAC-CE37-A53990CB10C9}"/>
                </a:ext>
              </a:extLst>
            </p:cNvPr>
            <p:cNvSpPr/>
            <p:nvPr/>
          </p:nvSpPr>
          <p:spPr>
            <a:xfrm>
              <a:off x="2638268" y="2608288"/>
              <a:ext cx="6145968" cy="190375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Planner</a:t>
              </a:r>
            </a:p>
            <a:p>
              <a:pPr algn="ctr"/>
              <a:r>
                <a:rPr lang="en-US" dirty="0"/>
                <a:t>Accepts a goal. Uses NLP and Visualizer to create a concept map. Draws from knowledge base and behavior matrix. Generates behavioral instructions.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7CE812-FA13-39A8-138D-F77B346516F2}"/>
                </a:ext>
              </a:extLst>
            </p:cNvPr>
            <p:cNvSpPr/>
            <p:nvPr/>
          </p:nvSpPr>
          <p:spPr>
            <a:xfrm>
              <a:off x="2720716" y="1192038"/>
              <a:ext cx="2008682" cy="8844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NLP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A2435A-097B-613B-F80E-71243C05DEBC}"/>
                </a:ext>
              </a:extLst>
            </p:cNvPr>
            <p:cNvSpPr/>
            <p:nvPr/>
          </p:nvSpPr>
          <p:spPr>
            <a:xfrm>
              <a:off x="6747946" y="1161737"/>
              <a:ext cx="2008682" cy="8844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Visualizer</a:t>
              </a:r>
            </a:p>
            <a:p>
              <a:pPr algn="ctr"/>
              <a:r>
                <a:rPr lang="en-US" dirty="0"/>
                <a:t>(concept graph)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B44340-AD2C-9D26-0F4F-2DC842A1AE8F}"/>
                </a:ext>
              </a:extLst>
            </p:cNvPr>
            <p:cNvSpPr/>
            <p:nvPr/>
          </p:nvSpPr>
          <p:spPr>
            <a:xfrm>
              <a:off x="6270886" y="4856811"/>
              <a:ext cx="2518347" cy="113925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Behavior Matrix</a:t>
              </a:r>
            </a:p>
            <a:p>
              <a:pPr algn="ctr"/>
              <a:r>
                <a:rPr lang="en-US" dirty="0"/>
                <a:t>(Skills)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757302-4DD4-A264-CB78-2DAF359CF265}"/>
                </a:ext>
              </a:extLst>
            </p:cNvPr>
            <p:cNvSpPr/>
            <p:nvPr/>
          </p:nvSpPr>
          <p:spPr>
            <a:xfrm>
              <a:off x="10103370" y="2608288"/>
              <a:ext cx="1454046" cy="190375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Behavior</a:t>
              </a:r>
            </a:p>
            <a:p>
              <a:pPr algn="ctr"/>
              <a:r>
                <a:rPr lang="en-US" dirty="0"/>
                <a:t>Plan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CB5B84-FE2A-68BE-45CC-10958D710B88}"/>
                </a:ext>
              </a:extLst>
            </p:cNvPr>
            <p:cNvSpPr/>
            <p:nvPr/>
          </p:nvSpPr>
          <p:spPr>
            <a:xfrm>
              <a:off x="2674609" y="4856811"/>
              <a:ext cx="2953062" cy="113925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Knowledge Base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C097B7-159F-E41E-5805-4AE5420BDE54}"/>
                </a:ext>
              </a:extLst>
            </p:cNvPr>
            <p:cNvSpPr/>
            <p:nvPr/>
          </p:nvSpPr>
          <p:spPr>
            <a:xfrm>
              <a:off x="449704" y="2593296"/>
              <a:ext cx="1439055" cy="19037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Goal </a:t>
              </a:r>
            </a:p>
            <a:p>
              <a:pPr algn="ctr"/>
              <a:r>
                <a:rPr lang="en-US" dirty="0"/>
                <a:t>Formation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B7D532-7EDF-4229-103B-6E087BDAD75A}"/>
                </a:ext>
              </a:extLst>
            </p:cNvPr>
            <p:cNvSpPr txBox="1"/>
            <p:nvPr/>
          </p:nvSpPr>
          <p:spPr>
            <a:xfrm>
              <a:off x="8756628" y="3244334"/>
              <a:ext cx="1374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instructions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0B59B5D-0CCD-0147-EB20-15E361DF91C5}"/>
                </a:ext>
              </a:extLst>
            </p:cNvPr>
            <p:cNvCxnSpPr>
              <a:cxnSpLocks/>
            </p:cNvCxnSpPr>
            <p:nvPr/>
          </p:nvCxnSpPr>
          <p:spPr>
            <a:xfrm>
              <a:off x="449705" y="2263515"/>
              <a:ext cx="11107711" cy="0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A790C-399D-2EC5-0194-F1E66D68D8CB}"/>
                </a:ext>
              </a:extLst>
            </p:cNvPr>
            <p:cNvSpPr txBox="1"/>
            <p:nvPr/>
          </p:nvSpPr>
          <p:spPr>
            <a:xfrm>
              <a:off x="10505491" y="1881904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CMB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56BFD7-E7B8-BE58-BE28-5A400CEA3E26}"/>
                </a:ext>
              </a:extLst>
            </p:cNvPr>
            <p:cNvSpPr txBox="1"/>
            <p:nvPr/>
          </p:nvSpPr>
          <p:spPr>
            <a:xfrm>
              <a:off x="3046751" y="2940783"/>
              <a:ext cx="6093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8EB2AC-4136-7041-294A-B8A3F6B5D631}"/>
                </a:ext>
              </a:extLst>
            </p:cNvPr>
            <p:cNvSpPr txBox="1"/>
            <p:nvPr/>
          </p:nvSpPr>
          <p:spPr>
            <a:xfrm>
              <a:off x="692396" y="2685312"/>
              <a:ext cx="1068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Directive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C8393A7-6F1D-0274-9ABF-D7D63F58F8CA}"/>
              </a:ext>
            </a:extLst>
          </p:cNvPr>
          <p:cNvSpPr txBox="1"/>
          <p:nvPr/>
        </p:nvSpPr>
        <p:spPr>
          <a:xfrm>
            <a:off x="3924398" y="278753"/>
            <a:ext cx="3549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Formation</a:t>
            </a:r>
          </a:p>
        </p:txBody>
      </p:sp>
    </p:spTree>
    <p:extLst>
      <p:ext uri="{BB962C8B-B14F-4D97-AF65-F5344CB8AC3E}">
        <p14:creationId xmlns:p14="http://schemas.microsoft.com/office/powerpoint/2010/main" val="1656872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iagram of self awareness&#10;&#10;AI-generated content may be incorrect.">
            <a:extLst>
              <a:ext uri="{FF2B5EF4-FFF2-40B4-BE49-F238E27FC236}">
                <a16:creationId xmlns:a16="http://schemas.microsoft.com/office/drawing/2014/main" id="{43D03787-2755-965D-12B0-F920DACF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7" y="228600"/>
            <a:ext cx="74202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51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327DF-E940-4764-2F33-66FE4CC3C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7B372F-C5BD-3C64-9AD0-4CDA01A1B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A36D2-4CDE-0DFB-4AD6-72F164B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614592-E2ED-B78F-41E1-35476CAD6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diagram of a system">
            <a:extLst>
              <a:ext uri="{FF2B5EF4-FFF2-40B4-BE49-F238E27FC236}">
                <a16:creationId xmlns:a16="http://schemas.microsoft.com/office/drawing/2014/main" id="{818F1EE7-5D34-9859-8BCB-166DAE04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61" y="0"/>
            <a:ext cx="8229878" cy="56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7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570A864F-68C1-1332-7DF0-08D37079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90" y="192506"/>
            <a:ext cx="3199986" cy="6031832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324D57B-9CFA-EAB4-432C-02FA916B7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26" y="548474"/>
            <a:ext cx="6096000" cy="1324442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95544AFB-E646-DCB6-6028-1BCC3CD9D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26" y="2243383"/>
            <a:ext cx="6544141" cy="1324442"/>
          </a:xfrm>
          <a:prstGeom prst="rect">
            <a:avLst/>
          </a:prstGeom>
        </p:spPr>
      </p:pic>
      <p:pic>
        <p:nvPicPr>
          <p:cNvPr id="9" name="Picture 8" descr="A diagram of a business process&#10;&#10;AI-generated content may be incorrect.">
            <a:extLst>
              <a:ext uri="{FF2B5EF4-FFF2-40B4-BE49-F238E27FC236}">
                <a16:creationId xmlns:a16="http://schemas.microsoft.com/office/drawing/2014/main" id="{6294D7B7-ABA9-E36B-C0E1-33C88B1A8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96" y="4041937"/>
            <a:ext cx="2696295" cy="1812015"/>
          </a:xfrm>
          <a:prstGeom prst="rect">
            <a:avLst/>
          </a:prstGeom>
        </p:spPr>
      </p:pic>
      <p:pic>
        <p:nvPicPr>
          <p:cNvPr id="11" name="Picture 10" descr="A diagram of a question&#10;&#10;AI-generated content may be incorrect.">
            <a:extLst>
              <a:ext uri="{FF2B5EF4-FFF2-40B4-BE49-F238E27FC236}">
                <a16:creationId xmlns:a16="http://schemas.microsoft.com/office/drawing/2014/main" id="{1B56D343-A083-BA35-016C-CB9ED8DC6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92" y="3772352"/>
            <a:ext cx="3500104" cy="23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2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5E7D7E3E-E023-E55F-AC85-FB47959B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63" y="144378"/>
            <a:ext cx="2286000" cy="3429000"/>
          </a:xfrm>
          <a:prstGeom prst="rect">
            <a:avLst/>
          </a:prstGeom>
        </p:spPr>
      </p:pic>
      <p:pic>
        <p:nvPicPr>
          <p:cNvPr id="5" name="Picture 4" descr="A diagram of a brain process&#10;&#10;AI-generated content may be incorrect.">
            <a:extLst>
              <a:ext uri="{FF2B5EF4-FFF2-40B4-BE49-F238E27FC236}">
                <a16:creationId xmlns:a16="http://schemas.microsoft.com/office/drawing/2014/main" id="{D3FCF574-832D-8F24-961D-7C631072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0"/>
            <a:ext cx="3617495" cy="5426243"/>
          </a:xfrm>
          <a:prstGeom prst="rect">
            <a:avLst/>
          </a:prstGeom>
        </p:spPr>
      </p:pic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308AFAF9-BD95-7283-AFE5-5B0D3D99C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495" y="272717"/>
            <a:ext cx="4178968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42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5896</TotalTime>
  <Words>685</Words>
  <Application>Microsoft Office PowerPoint</Application>
  <PresentationFormat>Widescreen</PresentationFormat>
  <Paragraphs>118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Segoe UI</vt:lpstr>
      <vt:lpstr>Office Theme</vt:lpstr>
      <vt:lpstr>LSDinfotech</vt:lpstr>
      <vt:lpstr>Color Codes</vt:lpstr>
      <vt:lpstr>L Series Architecture</vt:lpstr>
      <vt:lpstr>Cognitive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Otto Lecuona</dc:creator>
  <cp:lastModifiedBy>Otto Lecuona</cp:lastModifiedBy>
  <cp:revision>1</cp:revision>
  <cp:lastPrinted>2025-07-25T22:47:21Z</cp:lastPrinted>
  <dcterms:created xsi:type="dcterms:W3CDTF">2025-04-04T12:23:51Z</dcterms:created>
  <dcterms:modified xsi:type="dcterms:W3CDTF">2025-12-05T14:30:51Z</dcterms:modified>
</cp:coreProperties>
</file>